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3"/>
  </p:notesMasterIdLst>
  <p:sldIdLst>
    <p:sldId id="256" r:id="rId2"/>
    <p:sldId id="257" r:id="rId3"/>
    <p:sldId id="269" r:id="rId4"/>
    <p:sldId id="270" r:id="rId5"/>
    <p:sldId id="259" r:id="rId6"/>
    <p:sldId id="258" r:id="rId7"/>
    <p:sldId id="272" r:id="rId8"/>
    <p:sldId id="273" r:id="rId9"/>
    <p:sldId id="261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2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0B243-23EF-48B1-9358-7C8E6653F35B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38394-1FCF-41A6-A9B9-ACF97423D5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302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48F767-15F8-4C32-904D-6697ADE9EC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108012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 Центрального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Волгограда»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64A882E-9025-4963-A406-3418C2DDC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656" y="1844824"/>
            <a:ext cx="6572296" cy="33843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АДАПТИРОВАННОЙ ОСНОВНОЙ ОБРАЗОВАТЕЛЬНОЙ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ДОШКОЛЬНОГО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ДЕТЕЙ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НАРУШЕНИЯМИ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ОПОРНО-ДВИГАТЕЛЬНОГО АППАРАТА</a:t>
            </a:r>
          </a:p>
          <a:p>
            <a:pPr algn="ctr"/>
            <a:endParaRPr lang="ru-RU" sz="19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14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5542BF0-AC6C-4176-9E88-161AA0604C3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5576" y="260648"/>
            <a:ext cx="8072438" cy="626469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600" b="1" dirty="0">
                <a:solidFill>
                  <a:srgbClr val="002060"/>
                </a:solidFill>
              </a:rPr>
              <a:t>     </a:t>
            </a:r>
            <a:endParaRPr lang="ru-RU" sz="26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900" b="1" dirty="0" smtClean="0">
                <a:solidFill>
                  <a:srgbClr val="002060"/>
                </a:solidFill>
              </a:rPr>
              <a:t>  </a:t>
            </a:r>
            <a:r>
              <a:rPr lang="ru-RU" sz="2900" b="1" i="1" dirty="0">
                <a:solidFill>
                  <a:srgbClr val="C00000"/>
                </a:solidFill>
              </a:rPr>
              <a:t>Адаптированная </a:t>
            </a:r>
            <a:r>
              <a:rPr lang="ru-RU" sz="2900" b="1" i="1" dirty="0" smtClean="0">
                <a:solidFill>
                  <a:srgbClr val="C00000"/>
                </a:solidFill>
              </a:rPr>
              <a:t> </a:t>
            </a:r>
            <a:r>
              <a:rPr lang="ru-RU" sz="2900" b="1" i="1" dirty="0">
                <a:solidFill>
                  <a:srgbClr val="C00000"/>
                </a:solidFill>
              </a:rPr>
              <a:t>образовательная программа                                дошкольного образования </a:t>
            </a:r>
            <a:r>
              <a:rPr lang="ru-RU" sz="2800" b="1" i="1" dirty="0" smtClean="0">
                <a:solidFill>
                  <a:srgbClr val="C00000"/>
                </a:solidFill>
              </a:rPr>
              <a:t>спроектирована </a:t>
            </a:r>
            <a:r>
              <a:rPr lang="ru-RU" sz="2800" b="1" i="1" dirty="0">
                <a:solidFill>
                  <a:srgbClr val="C00000"/>
                </a:solidFill>
              </a:rPr>
              <a:t>с учетом:  </a:t>
            </a:r>
            <a:endParaRPr lang="ru-RU" sz="2800" b="1" i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600" b="1" i="1" dirty="0" smtClean="0">
                <a:solidFill>
                  <a:srgbClr val="C00000"/>
                </a:solidFill>
              </a:rPr>
              <a:t> </a:t>
            </a:r>
            <a:endParaRPr lang="ru-RU" sz="2600" b="1" i="1" dirty="0">
              <a:solidFill>
                <a:srgbClr val="C0000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+mj-lt"/>
              </a:rPr>
              <a:t>ФГОС дошкольного образования; </a:t>
            </a:r>
            <a:endParaRPr lang="ru-RU" sz="2400" b="1" dirty="0" smtClean="0">
              <a:solidFill>
                <a:srgbClr val="002060"/>
              </a:solidFill>
              <a:latin typeface="+mj-lt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- Федеральным законом «Об образовании в Российской Федерации» (от 29.12.2012 года № 273-ФЗ);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2060"/>
                </a:solidFill>
                <a:latin typeface="+mj-lt"/>
              </a:rPr>
              <a:t>СанПиН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  2.4.1.3049-13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в последней редакции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+mj-lt"/>
              </a:rPr>
              <a:t>СанПиН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 2.4.1.3147-13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особенностей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  образовательного учреждения;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+mj-lt"/>
              </a:rPr>
              <a:t>образовательных потребностей и запросов воспитанников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 algn="ctr">
              <a:buClr>
                <a:srgbClr val="002060"/>
              </a:buClr>
              <a:buNone/>
            </a:pPr>
            <a:endParaRPr lang="ru-RU" sz="1400" b="1" dirty="0">
              <a:solidFill>
                <a:srgbClr val="C00000"/>
              </a:solidFill>
            </a:endParaRPr>
          </a:p>
          <a:p>
            <a:pPr algn="ctr">
              <a:buClr>
                <a:srgbClr val="002060"/>
              </a:buClr>
              <a:buNone/>
            </a:pPr>
            <a:r>
              <a:rPr lang="ru-RU" sz="2800" b="1" i="1" dirty="0">
                <a:solidFill>
                  <a:srgbClr val="C00000"/>
                </a:solidFill>
              </a:rPr>
              <a:t>Программа </a:t>
            </a:r>
          </a:p>
          <a:p>
            <a:pPr marL="0" indent="0" algn="ctr">
              <a:buNone/>
            </a:pPr>
            <a:r>
              <a:rPr lang="ru-RU" sz="2200" b="1" dirty="0">
                <a:solidFill>
                  <a:srgbClr val="002060"/>
                </a:solidFill>
              </a:rPr>
              <a:t>определяет цель, задачи, планируемые результаты</a:t>
            </a:r>
            <a:r>
              <a:rPr lang="ru-RU" sz="2200" b="1" dirty="0" smtClean="0">
                <a:solidFill>
                  <a:srgbClr val="002060"/>
                </a:solidFill>
              </a:rPr>
              <a:t>, </a:t>
            </a:r>
            <a:r>
              <a:rPr lang="ru-RU" sz="2200" b="1" dirty="0">
                <a:solidFill>
                  <a:srgbClr val="002060"/>
                </a:solidFill>
              </a:rPr>
              <a:t>содержание и организацию образовательного процесса   </a:t>
            </a:r>
            <a:r>
              <a:rPr lang="ru-RU" sz="2200" b="1" dirty="0" smtClean="0">
                <a:solidFill>
                  <a:srgbClr val="002060"/>
                </a:solidFill>
              </a:rPr>
              <a:t> </a:t>
            </a:r>
            <a:r>
              <a:rPr lang="ru-RU" sz="2200" b="1" dirty="0">
                <a:solidFill>
                  <a:srgbClr val="002060"/>
                </a:solidFill>
              </a:rPr>
              <a:t>на </a:t>
            </a:r>
            <a:r>
              <a:rPr lang="ru-RU" sz="2200" b="1" dirty="0" smtClean="0">
                <a:solidFill>
                  <a:srgbClr val="002060"/>
                </a:solidFill>
              </a:rPr>
              <a:t>уровне </a:t>
            </a:r>
            <a:r>
              <a:rPr lang="ru-RU" sz="2200" b="1" dirty="0">
                <a:solidFill>
                  <a:srgbClr val="002060"/>
                </a:solidFill>
              </a:rPr>
              <a:t>дошкольного </a:t>
            </a:r>
            <a:r>
              <a:rPr lang="ru-RU" sz="2200" b="1" dirty="0" smtClean="0">
                <a:solidFill>
                  <a:srgbClr val="002060"/>
                </a:solidFill>
              </a:rPr>
              <a:t>образования</a:t>
            </a:r>
            <a:endParaRPr lang="ru-RU" sz="22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934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763284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u="sng" dirty="0" smtClean="0"/>
          </a:p>
          <a:p>
            <a:pPr algn="ctr"/>
            <a:endParaRPr lang="ru-RU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Программа</a:t>
            </a:r>
            <a:r>
              <a:rPr lang="ru-RU" sz="2800" b="1" i="1" dirty="0" smtClean="0">
                <a:solidFill>
                  <a:srgbClr val="002060"/>
                </a:solidFill>
              </a:rPr>
              <a:t> разработана с учетом особенностей развития и образовательных потребностей детей с НОДА.</a:t>
            </a:r>
          </a:p>
          <a:p>
            <a:pPr algn="ctr"/>
            <a:endParaRPr lang="ru-RU" sz="2800" b="1" i="1" dirty="0">
              <a:solidFill>
                <a:srgbClr val="002060"/>
              </a:solidFill>
            </a:endParaRPr>
          </a:p>
          <a:p>
            <a:pPr algn="ctr"/>
            <a:endParaRPr lang="ru-RU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Программа </a:t>
            </a:r>
            <a:r>
              <a:rPr lang="ru-RU" sz="2800" b="1" i="1" dirty="0" smtClean="0">
                <a:solidFill>
                  <a:srgbClr val="002060"/>
                </a:solidFill>
              </a:rPr>
              <a:t>реализуется в группах  комбинированной направленности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для детей с нарушением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опорно-двигательного аппарата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  <a:latin typeface="+mj-lt"/>
            </a:endParaRP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52736"/>
            <a:ext cx="71287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C00000"/>
                </a:solidFill>
              </a:rPr>
              <a:t>Программа</a:t>
            </a:r>
            <a:r>
              <a:rPr lang="ru-RU" sz="2400" b="1" i="1" dirty="0" smtClean="0">
                <a:solidFill>
                  <a:srgbClr val="002060"/>
                </a:solidFill>
              </a:rPr>
              <a:t> направлена на создание социальной ситуации развития дошкольников, социальных и материальных условий, открывающих возможности позитивной социализации ребенка, формирования у него доверия к миру, к людям и к себе, его личностного и познавательного развития, развития инициативы и творческих способностей посредством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культуросообразных</a:t>
            </a:r>
            <a:r>
              <a:rPr lang="ru-RU" sz="2400" b="1" i="1" dirty="0" smtClean="0">
                <a:solidFill>
                  <a:srgbClr val="002060"/>
                </a:solidFill>
              </a:rPr>
              <a:t> и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возрастосообразных</a:t>
            </a:r>
            <a:r>
              <a:rPr lang="ru-RU" sz="2400" b="1" i="1" dirty="0" smtClean="0">
                <a:solidFill>
                  <a:srgbClr val="002060"/>
                </a:solidFill>
              </a:rPr>
              <a:t> видов деятельности в сотрудничестве со взрослыми и другими детьми, а также на обеспечение здоровья и безопасности детей.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C8ECB3-01FB-4DA1-9D3A-EA93EBC48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84784"/>
            <a:ext cx="7742663" cy="5184576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</a:rPr>
              <a:t>1</a:t>
            </a:r>
            <a:r>
              <a:rPr lang="ru-RU" sz="2000" b="1" i="1" dirty="0" smtClean="0">
                <a:solidFill>
                  <a:srgbClr val="002060"/>
                </a:solidFill>
              </a:rPr>
              <a:t>. </a:t>
            </a:r>
            <a:r>
              <a:rPr lang="ru-RU" sz="2000" b="1" i="1" u="sng" dirty="0" smtClean="0">
                <a:solidFill>
                  <a:srgbClr val="002060"/>
                </a:solidFill>
              </a:rPr>
              <a:t>Целевой раздел </a:t>
            </a:r>
            <a:r>
              <a:rPr lang="ru-RU" sz="2000" b="1" i="1" dirty="0" smtClean="0">
                <a:solidFill>
                  <a:srgbClr val="002060"/>
                </a:solidFill>
              </a:rPr>
              <a:t>Программы включает пояснительную записку и планируемые результаты освоения Программы, определяет ее цели и задачи, принципы и подходы к формированию Программы, планируемые результаты ее освоения в виде целевых ориентиров.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2. </a:t>
            </a:r>
            <a:r>
              <a:rPr lang="ru-RU" sz="2000" b="1" i="1" u="sng" dirty="0" smtClean="0">
                <a:solidFill>
                  <a:srgbClr val="002060"/>
                </a:solidFill>
              </a:rPr>
              <a:t>Содержательный раздел </a:t>
            </a:r>
            <a:r>
              <a:rPr lang="ru-RU" sz="2000" b="1" i="1" dirty="0" smtClean="0">
                <a:solidFill>
                  <a:srgbClr val="002060"/>
                </a:solidFill>
              </a:rPr>
              <a:t>Программы включает описание образовательной деятельности по пяти образовательным областям, описание коррекционно-развивающей работы, обеспечивающей адаптацию и включение детей с НОДА в социум, инклюзивное образование.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3</a:t>
            </a:r>
            <a:r>
              <a:rPr lang="ru-RU" sz="2000" b="1" i="1" u="sng" dirty="0" smtClean="0">
                <a:solidFill>
                  <a:srgbClr val="002060"/>
                </a:solidFill>
              </a:rPr>
              <a:t>. В Организационном разделе </a:t>
            </a:r>
            <a:r>
              <a:rPr lang="ru-RU" sz="2000" b="1" i="1" dirty="0" smtClean="0">
                <a:solidFill>
                  <a:srgbClr val="002060"/>
                </a:solidFill>
              </a:rPr>
              <a:t>программы представлены условия реализации программы и ее материально-техническое оснащение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36016A-D2C1-46DF-8D18-DCD6D1E9A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32656"/>
            <a:ext cx="6914729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Разделы программы</a:t>
            </a:r>
            <a:br>
              <a:rPr lang="ru-RU" b="1" i="1" dirty="0" smtClean="0">
                <a:solidFill>
                  <a:srgbClr val="C00000"/>
                </a:solidFill>
              </a:rPr>
            </a:b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45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8CA8FE5-F2C4-48AD-ACF8-97212146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844824"/>
            <a:ext cx="7743234" cy="46543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rgbClr val="C00000"/>
                </a:solidFill>
              </a:rPr>
              <a:t>Задачи: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коррекция недостатков психофизического развития детей с НОДА;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охрана и укрепление физического и психического здоровья детей с НОДА, в том числе их эмоционального благополучия;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обеспечение равных возможностей для полноценного развития ребенка с НОДА в период дошкольного детства независимо от места проживания, пола, нации, языка, социального статуса;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НОДА как субъекта отношений с другими детьми, взрослыми и миром;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30E118-F63C-4B04-813A-F46C64783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332656"/>
            <a:ext cx="7381485" cy="1928802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Цель </a:t>
            </a:r>
            <a:r>
              <a:rPr lang="ru-RU" sz="2400" b="1" i="1" dirty="0">
                <a:solidFill>
                  <a:srgbClr val="C00000"/>
                </a:solidFill>
              </a:rPr>
              <a:t>Программы:  </a:t>
            </a:r>
            <a:r>
              <a:rPr lang="ru-RU" sz="2000" b="1" i="1" dirty="0" smtClean="0">
                <a:solidFill>
                  <a:srgbClr val="002060"/>
                </a:solidFill>
              </a:rPr>
              <a:t>обеспечение условий для дошкольного образования, определяемых общими и особыми потребностями ребёнка раннего и дошкольного возраста с НОДА, индивидуальными особенностями его развития и состояния здоровья.</a:t>
            </a:r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1600" b="1" i="1" dirty="0">
                <a:solidFill>
                  <a:srgbClr val="C00000"/>
                </a:solidFill>
              </a:rPr>
              <a:t/>
            </a:r>
            <a:br>
              <a:rPr lang="ru-RU" sz="1600" b="1" i="1" dirty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21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953344"/>
            <a:ext cx="7992888" cy="5904656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объединение обучения и воспитания в целостный образовательный процесс на основе духовно-нравственных и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социокультурных</a:t>
            </a:r>
            <a:r>
              <a:rPr lang="ru-RU" sz="2000" b="1" i="1" dirty="0" smtClean="0">
                <a:solidFill>
                  <a:srgbClr val="002060"/>
                </a:solidFill>
              </a:rPr>
              <a:t> ценностей, принятых в обществе правил и норм поведения в интересах человека, семьи, общества;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формирование общей культуры личности детей с НОДА,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 формирование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социокультурной</a:t>
            </a:r>
            <a:r>
              <a:rPr lang="ru-RU" sz="2000" b="1" i="1" dirty="0" smtClean="0">
                <a:solidFill>
                  <a:srgbClr val="002060"/>
                </a:solidFill>
              </a:rPr>
              <a:t> среды, соответствующей психофизическим и индивидуальным особенностям развития детей с НОДА;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 с НОДА.</a:t>
            </a:r>
          </a:p>
          <a:p>
            <a:endParaRPr lang="ru-RU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347713" cy="1008112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</a:rPr>
              <a:t>Задачи:</a:t>
            </a:r>
            <a:br>
              <a:rPr lang="ru-RU" sz="3600" b="1" i="1" dirty="0" smtClean="0">
                <a:solidFill>
                  <a:srgbClr val="C00000"/>
                </a:solidFill>
              </a:rPr>
            </a:b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8" y="1484784"/>
            <a:ext cx="7130753" cy="4896544"/>
          </a:xfrm>
        </p:spPr>
        <p:txBody>
          <a:bodyPr/>
          <a:lstStyle/>
          <a:p>
            <a:pPr>
              <a:buNone/>
            </a:pPr>
            <a:r>
              <a:rPr lang="ru-RU" sz="2000" b="1" u="sng" dirty="0" smtClean="0">
                <a:solidFill>
                  <a:srgbClr val="002060"/>
                </a:solidFill>
              </a:rPr>
              <a:t>   Инклюзивное образование направлено на: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002060"/>
                </a:solidFill>
              </a:rPr>
              <a:t>● обеспечение коррекции нарушений развития детей с ограниченными возможностями здоровья и детей-инвалидов, оказание им квалифицированной помощи в освоении Программы;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● освоение детьми с ограниченными возможностями здоровья и детьми-инвалидами Программы, их разностороннее развитие с учётом возрастных и индивидуальных особенностей и особых образовательных потребностей, социальной адаптации.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332656"/>
            <a:ext cx="6347713" cy="159774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Содержание коррекционно-развивающей работы и инклюзивного образования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89B3CD-EDD4-404D-9C12-FCDC8828A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80728"/>
            <a:ext cx="5365260" cy="2664296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</a:rPr>
              <a:t>В группах комбинированной направленности для детей с нарушением опорно-двигательного аппарата осуществляется совместное образование нормативно развивающихся детей и детей с </a:t>
            </a:r>
            <a:r>
              <a:rPr lang="ru-RU" sz="2000" b="1" dirty="0" smtClean="0">
                <a:solidFill>
                  <a:srgbClr val="002060"/>
                </a:solidFill>
              </a:rPr>
              <a:t>особыми образовательными потребностями,    </a:t>
            </a:r>
            <a:r>
              <a:rPr lang="ru-RU" sz="2000" b="1" dirty="0">
                <a:solidFill>
                  <a:srgbClr val="002060"/>
                </a:solidFill>
              </a:rPr>
              <a:t>с учетом  особенностей психофизического развития и возможностей воспитанников, реализуются требования индивидуального и дифференцированного подхода. Занятия проводятся по подгруппам и индивидуально.</a:t>
            </a:r>
          </a:p>
          <a:p>
            <a:pPr marL="0" indent="0">
              <a:buNone/>
            </a:pPr>
            <a:endParaRPr lang="ru-RU" sz="2400" dirty="0"/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E3659C-96F1-4909-AB64-A8C087B51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60648"/>
            <a:ext cx="6347713" cy="792088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Образовательная деятельность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3573016"/>
            <a:ext cx="3749675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97" y="4189239"/>
            <a:ext cx="3352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09120"/>
            <a:ext cx="338296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66" y="4581128"/>
            <a:ext cx="510838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155232"/>
            <a:ext cx="3455677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31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3B09D8B-CB9B-413F-B723-6E4F1548C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1800" y="912856"/>
            <a:ext cx="3790774" cy="49698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i="1" dirty="0">
                <a:solidFill>
                  <a:srgbClr val="002060"/>
                </a:solidFill>
              </a:rPr>
              <a:t>Группы </a:t>
            </a:r>
            <a:r>
              <a:rPr lang="ru-RU" sz="2000" b="1" i="1" dirty="0" smtClean="0">
                <a:solidFill>
                  <a:srgbClr val="002060"/>
                </a:solidFill>
              </a:rPr>
              <a:t>комбинированной </a:t>
            </a:r>
            <a:r>
              <a:rPr lang="ru-RU" sz="2000" b="1" i="1" dirty="0">
                <a:solidFill>
                  <a:srgbClr val="002060"/>
                </a:solidFill>
              </a:rPr>
              <a:t>направленности оснащены специальной мебелью и </a:t>
            </a:r>
            <a:r>
              <a:rPr lang="ru-RU" sz="2000" b="1" i="1" dirty="0" smtClean="0">
                <a:solidFill>
                  <a:srgbClr val="002060"/>
                </a:solidFill>
              </a:rPr>
              <a:t>оборудованием</a:t>
            </a:r>
            <a:endParaRPr lang="ru-RU" sz="2000" b="1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rgbClr val="002060"/>
                </a:solidFill>
              </a:rPr>
              <a:t>Использование технических средств реабилитации:  оборудования для профилактики и коррекции </a:t>
            </a:r>
            <a:r>
              <a:rPr lang="ru-RU" sz="1800" b="1" dirty="0" smtClean="0">
                <a:solidFill>
                  <a:srgbClr val="002060"/>
                </a:solidFill>
              </a:rPr>
              <a:t>нарушений у </a:t>
            </a:r>
            <a:r>
              <a:rPr lang="ru-RU" sz="1800" b="1" dirty="0">
                <a:solidFill>
                  <a:srgbClr val="002060"/>
                </a:solidFill>
              </a:rPr>
              <a:t>детей с ограниченной жизнедеятельностью -  одно из условий комплексной реабилитации ребенка с ограниченными возможностями здоровья. </a:t>
            </a:r>
          </a:p>
          <a:p>
            <a:pPr marL="0" indent="0" algn="ctr">
              <a:buNone/>
            </a:pP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B18AED-FFA1-4254-8A12-CBB599828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214290"/>
            <a:ext cx="6264696" cy="857256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Развивающая </a:t>
            </a:r>
            <a:r>
              <a:rPr lang="ru-RU" sz="2000" b="1" i="1" dirty="0" smtClean="0">
                <a:solidFill>
                  <a:srgbClr val="C00000"/>
                </a:solidFill>
              </a:rPr>
              <a:t> предметно-пространственная  среда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1385"/>
            <a:ext cx="225711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9307"/>
            <a:ext cx="2791566" cy="372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240" y="1133473"/>
            <a:ext cx="2531735" cy="33756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1" b="8555"/>
          <a:stretch/>
        </p:blipFill>
        <p:spPr>
          <a:xfrm>
            <a:off x="5436096" y="4725144"/>
            <a:ext cx="2933434" cy="197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64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0C3FE2-DA49-4C03-9934-5445658285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49496" y="260648"/>
            <a:ext cx="5500688" cy="5715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Полифункциональная интерактивная среда сенсорной комнаты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88" y="931031"/>
            <a:ext cx="2754306" cy="36724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088" y="1001340"/>
            <a:ext cx="3140869" cy="23556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45024"/>
            <a:ext cx="3707904" cy="27809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51"/>
          <a:stretch/>
        </p:blipFill>
        <p:spPr>
          <a:xfrm>
            <a:off x="2969202" y="1700808"/>
            <a:ext cx="2461277" cy="213285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1" t="3894" r="21682"/>
          <a:stretch/>
        </p:blipFill>
        <p:spPr>
          <a:xfrm rot="16200000">
            <a:off x="1732823" y="3506246"/>
            <a:ext cx="178992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65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645</TotalTime>
  <Words>568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муниципальное дошкольное образовательное учреждение  «Детский сад № 97 Центрального района Волгограда» </vt:lpstr>
      <vt:lpstr>Презентация PowerPoint</vt:lpstr>
      <vt:lpstr>Презентация PowerPoint</vt:lpstr>
      <vt:lpstr>Презентация PowerPoint</vt:lpstr>
      <vt:lpstr>Разделы программы </vt:lpstr>
      <vt:lpstr>Цель Программы:  обеспечение условий для дошкольного образования, определяемых общими и особыми потребностями ребёнка раннего и дошкольного возраста с НОДА, индивидуальными особенностями его развития и состояния здоровья.  </vt:lpstr>
      <vt:lpstr>Задачи: </vt:lpstr>
      <vt:lpstr>Содержание коррекционно-развивающей работы и инклюзивного образования </vt:lpstr>
      <vt:lpstr>Образовательная деятельность</vt:lpstr>
      <vt:lpstr>Развивающая  предметно-пространственная  среда</vt:lpstr>
      <vt:lpstr>Полифункциональная интерактивная среда сенсорной комнаты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учреждение  «Детский сад № 279 Красноармейского района Волгограда» </dc:title>
  <dc:creator>Старший воспитатель</dc:creator>
  <cp:lastModifiedBy>Фалалеева Н.Н.</cp:lastModifiedBy>
  <cp:revision>51</cp:revision>
  <dcterms:created xsi:type="dcterms:W3CDTF">2018-08-14T10:00:04Z</dcterms:created>
  <dcterms:modified xsi:type="dcterms:W3CDTF">2024-05-23T07:55:17Z</dcterms:modified>
</cp:coreProperties>
</file>